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65" r:id="rId4"/>
    <p:sldId id="260" r:id="rId5"/>
    <p:sldId id="264" r:id="rId6"/>
    <p:sldId id="275" r:id="rId7"/>
    <p:sldId id="278" r:id="rId8"/>
    <p:sldId id="279" r:id="rId9"/>
    <p:sldId id="280" r:id="rId10"/>
    <p:sldId id="277" r:id="rId11"/>
    <p:sldId id="262" r:id="rId12"/>
    <p:sldId id="266" r:id="rId13"/>
    <p:sldId id="270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31928-CC28-4ED3-BE7E-2514C7B2895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3B3A3-28E9-49A0-94AA-D3903413F6A7}">
      <dgm:prSet phldrT="[Text]" custT="1"/>
      <dgm:spPr/>
      <dgm:t>
        <a:bodyPr/>
        <a:lstStyle/>
        <a:p>
          <a:r>
            <a:rPr lang="en-US" sz="2000" b="1" dirty="0" smtClean="0"/>
            <a:t>Crop Water Requirement </a:t>
          </a:r>
          <a:endParaRPr lang="en-US" sz="2000" b="1" dirty="0"/>
        </a:p>
      </dgm:t>
    </dgm:pt>
    <dgm:pt modelId="{B50322E0-E096-42A4-B4A5-1DF6BE3DCBAD}" type="parTrans" cxnId="{DAB70BA4-B953-4255-AC17-93F6EBF5C69E}">
      <dgm:prSet/>
      <dgm:spPr/>
      <dgm:t>
        <a:bodyPr/>
        <a:lstStyle/>
        <a:p>
          <a:endParaRPr lang="en-US"/>
        </a:p>
      </dgm:t>
    </dgm:pt>
    <dgm:pt modelId="{79125143-2F03-43F7-9CFB-8C8E03CA5E38}" type="sibTrans" cxnId="{DAB70BA4-B953-4255-AC17-93F6EBF5C69E}">
      <dgm:prSet/>
      <dgm:spPr/>
      <dgm:t>
        <a:bodyPr/>
        <a:lstStyle/>
        <a:p>
          <a:endParaRPr lang="en-US"/>
        </a:p>
      </dgm:t>
    </dgm:pt>
    <dgm:pt modelId="{0FB481C2-26CD-49D9-96AC-B54486F449C6}">
      <dgm:prSet phldrT="[Text]" custT="1"/>
      <dgm:spPr/>
      <dgm:t>
        <a:bodyPr/>
        <a:lstStyle/>
        <a:p>
          <a:r>
            <a:rPr lang="en-US" sz="2000" b="1" dirty="0" smtClean="0"/>
            <a:t>Irrigation Scheduling </a:t>
          </a:r>
          <a:endParaRPr lang="en-US" sz="2000" b="1" dirty="0"/>
        </a:p>
      </dgm:t>
    </dgm:pt>
    <dgm:pt modelId="{EE34C166-8B6B-410F-8416-125F31FC8639}" type="parTrans" cxnId="{B9BAE741-1010-448E-9786-39F4369C7851}">
      <dgm:prSet/>
      <dgm:spPr/>
      <dgm:t>
        <a:bodyPr/>
        <a:lstStyle/>
        <a:p>
          <a:endParaRPr lang="en-US"/>
        </a:p>
      </dgm:t>
    </dgm:pt>
    <dgm:pt modelId="{3348DC8A-BEFF-45D5-B194-E51880E72E94}" type="sibTrans" cxnId="{B9BAE741-1010-448E-9786-39F4369C7851}">
      <dgm:prSet/>
      <dgm:spPr/>
      <dgm:t>
        <a:bodyPr/>
        <a:lstStyle/>
        <a:p>
          <a:endParaRPr lang="en-US"/>
        </a:p>
      </dgm:t>
    </dgm:pt>
    <dgm:pt modelId="{9C54C8D5-4BBE-4728-BE30-CC353723A4F7}">
      <dgm:prSet phldrT="[Text]" custT="1"/>
      <dgm:spPr/>
      <dgm:t>
        <a:bodyPr/>
        <a:lstStyle/>
        <a:p>
          <a:r>
            <a:rPr lang="en-US" sz="2000" b="1" dirty="0" smtClean="0"/>
            <a:t>Irrigation System Performance Assessment </a:t>
          </a:r>
          <a:endParaRPr lang="en-US" sz="2000" b="1" dirty="0"/>
        </a:p>
      </dgm:t>
    </dgm:pt>
    <dgm:pt modelId="{157CD86B-67D8-4912-B5A3-5D44848CE4F2}" type="parTrans" cxnId="{0759D601-2074-435E-AB29-471FFE99EE88}">
      <dgm:prSet/>
      <dgm:spPr/>
      <dgm:t>
        <a:bodyPr/>
        <a:lstStyle/>
        <a:p>
          <a:endParaRPr lang="en-US"/>
        </a:p>
      </dgm:t>
    </dgm:pt>
    <dgm:pt modelId="{12A358E0-35E6-4794-AD45-83B3F9065403}" type="sibTrans" cxnId="{0759D601-2074-435E-AB29-471FFE99EE88}">
      <dgm:prSet/>
      <dgm:spPr/>
      <dgm:t>
        <a:bodyPr/>
        <a:lstStyle/>
        <a:p>
          <a:endParaRPr lang="en-US"/>
        </a:p>
      </dgm:t>
    </dgm:pt>
    <dgm:pt modelId="{C91C0403-A350-44DA-92D6-C68E9E17B783}">
      <dgm:prSet phldrT="[Text]" custT="1"/>
      <dgm:spPr/>
      <dgm:t>
        <a:bodyPr/>
        <a:lstStyle/>
        <a:p>
          <a:r>
            <a:rPr lang="en-US" sz="2000" b="1" dirty="0" smtClean="0"/>
            <a:t>Relative Yield Estimation </a:t>
          </a:r>
          <a:endParaRPr lang="en-US" sz="2000" b="1" dirty="0"/>
        </a:p>
      </dgm:t>
    </dgm:pt>
    <dgm:pt modelId="{27BB655E-166E-4859-8CDB-7BD488744E7D}" type="parTrans" cxnId="{F53C7814-DAE3-4A32-84B3-2FED475E5C90}">
      <dgm:prSet/>
      <dgm:spPr/>
      <dgm:t>
        <a:bodyPr/>
        <a:lstStyle/>
        <a:p>
          <a:endParaRPr lang="en-US"/>
        </a:p>
      </dgm:t>
    </dgm:pt>
    <dgm:pt modelId="{8A705304-7DEC-4C3A-9163-D020A5DDE58E}" type="sibTrans" cxnId="{F53C7814-DAE3-4A32-84B3-2FED475E5C90}">
      <dgm:prSet/>
      <dgm:spPr/>
      <dgm:t>
        <a:bodyPr/>
        <a:lstStyle/>
        <a:p>
          <a:endParaRPr lang="en-US"/>
        </a:p>
      </dgm:t>
    </dgm:pt>
    <dgm:pt modelId="{CF2A9568-5A6E-47B8-8DCA-566D421F6BAC}" type="pres">
      <dgm:prSet presAssocID="{BC231928-CC28-4ED3-BE7E-2514C7B289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450F75-723A-4671-9EC2-BBD4398EE821}" type="pres">
      <dgm:prSet presAssocID="{BC231928-CC28-4ED3-BE7E-2514C7B28956}" presName="dummyMaxCanvas" presStyleCnt="0">
        <dgm:presLayoutVars/>
      </dgm:prSet>
      <dgm:spPr/>
    </dgm:pt>
    <dgm:pt modelId="{A7CC365D-70C1-48F9-B11D-1A1791E0B774}" type="pres">
      <dgm:prSet presAssocID="{BC231928-CC28-4ED3-BE7E-2514C7B2895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D373E-C0BE-4324-9B24-6B17A477B732}" type="pres">
      <dgm:prSet presAssocID="{BC231928-CC28-4ED3-BE7E-2514C7B2895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CB3A0-AE9D-4E05-A653-E2ECCC7530C1}" type="pres">
      <dgm:prSet presAssocID="{BC231928-CC28-4ED3-BE7E-2514C7B2895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6F911-D511-41E4-BD65-7A263EDC863D}" type="pres">
      <dgm:prSet presAssocID="{BC231928-CC28-4ED3-BE7E-2514C7B2895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532B-A15A-4F20-B9CB-C61434505DB5}" type="pres">
      <dgm:prSet presAssocID="{BC231928-CC28-4ED3-BE7E-2514C7B2895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38D40-8063-4272-A8FB-9C89BB06EEB8}" type="pres">
      <dgm:prSet presAssocID="{BC231928-CC28-4ED3-BE7E-2514C7B2895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71B10-309B-4378-B616-AB0056539F83}" type="pres">
      <dgm:prSet presAssocID="{BC231928-CC28-4ED3-BE7E-2514C7B2895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B8B9D-6141-4B52-B251-083A02598D8E}" type="pres">
      <dgm:prSet presAssocID="{BC231928-CC28-4ED3-BE7E-2514C7B2895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AC358-B3CA-4E35-9E28-2F7D396DDC4A}" type="pres">
      <dgm:prSet presAssocID="{BC231928-CC28-4ED3-BE7E-2514C7B2895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BBA45-87CD-48AB-B811-3F473ACD9EDB}" type="pres">
      <dgm:prSet presAssocID="{BC231928-CC28-4ED3-BE7E-2514C7B2895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63BC3-360D-4187-8D68-42A996B3D71B}" type="pres">
      <dgm:prSet presAssocID="{BC231928-CC28-4ED3-BE7E-2514C7B2895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BD1A6-A3F6-4BD4-A515-11B45B1499C1}" type="presOf" srcId="{9C54C8D5-4BBE-4728-BE30-CC353723A4F7}" destId="{DB4CB3A0-AE9D-4E05-A653-E2ECCC7530C1}" srcOrd="0" destOrd="0" presId="urn:microsoft.com/office/officeart/2005/8/layout/vProcess5"/>
    <dgm:cxn modelId="{0759D601-2074-435E-AB29-471FFE99EE88}" srcId="{BC231928-CC28-4ED3-BE7E-2514C7B28956}" destId="{9C54C8D5-4BBE-4728-BE30-CC353723A4F7}" srcOrd="2" destOrd="0" parTransId="{157CD86B-67D8-4912-B5A3-5D44848CE4F2}" sibTransId="{12A358E0-35E6-4794-AD45-83B3F9065403}"/>
    <dgm:cxn modelId="{B144CD0B-383B-46C3-950A-BD91650C8FB8}" type="presOf" srcId="{0FB481C2-26CD-49D9-96AC-B54486F449C6}" destId="{508D373E-C0BE-4324-9B24-6B17A477B732}" srcOrd="0" destOrd="0" presId="urn:microsoft.com/office/officeart/2005/8/layout/vProcess5"/>
    <dgm:cxn modelId="{55CCBEFD-834E-41B4-9B20-AEE9D0B55026}" type="presOf" srcId="{E4B3B3A3-28E9-49A0-94AA-D3903413F6A7}" destId="{A7CC365D-70C1-48F9-B11D-1A1791E0B774}" srcOrd="0" destOrd="0" presId="urn:microsoft.com/office/officeart/2005/8/layout/vProcess5"/>
    <dgm:cxn modelId="{CB771A5D-07CB-4A9A-B7E5-95B2042D11E6}" type="presOf" srcId="{79125143-2F03-43F7-9CFB-8C8E03CA5E38}" destId="{7CF0532B-A15A-4F20-B9CB-C61434505DB5}" srcOrd="0" destOrd="0" presId="urn:microsoft.com/office/officeart/2005/8/layout/vProcess5"/>
    <dgm:cxn modelId="{A5DF9028-26C4-4045-8092-69E3B041A968}" type="presOf" srcId="{C91C0403-A350-44DA-92D6-C68E9E17B783}" destId="{AED63BC3-360D-4187-8D68-42A996B3D71B}" srcOrd="1" destOrd="0" presId="urn:microsoft.com/office/officeart/2005/8/layout/vProcess5"/>
    <dgm:cxn modelId="{AF2B3EA4-34F6-4B4B-8EC3-462CAF723B1F}" type="presOf" srcId="{E4B3B3A3-28E9-49A0-94AA-D3903413F6A7}" destId="{858B8B9D-6141-4B52-B251-083A02598D8E}" srcOrd="1" destOrd="0" presId="urn:microsoft.com/office/officeart/2005/8/layout/vProcess5"/>
    <dgm:cxn modelId="{C47C92B1-352D-42CC-9DF4-ACD865E4EADE}" type="presOf" srcId="{C91C0403-A350-44DA-92D6-C68E9E17B783}" destId="{6556F911-D511-41E4-BD65-7A263EDC863D}" srcOrd="0" destOrd="0" presId="urn:microsoft.com/office/officeart/2005/8/layout/vProcess5"/>
    <dgm:cxn modelId="{F35AF624-BDF6-4C96-B174-176F7893CB72}" type="presOf" srcId="{BC231928-CC28-4ED3-BE7E-2514C7B28956}" destId="{CF2A9568-5A6E-47B8-8DCA-566D421F6BAC}" srcOrd="0" destOrd="0" presId="urn:microsoft.com/office/officeart/2005/8/layout/vProcess5"/>
    <dgm:cxn modelId="{71A6A2A1-31AA-48BE-9DC8-1CF6F625EB9A}" type="presOf" srcId="{9C54C8D5-4BBE-4728-BE30-CC353723A4F7}" destId="{ABBBBA45-87CD-48AB-B811-3F473ACD9EDB}" srcOrd="1" destOrd="0" presId="urn:microsoft.com/office/officeart/2005/8/layout/vProcess5"/>
    <dgm:cxn modelId="{B9BAE741-1010-448E-9786-39F4369C7851}" srcId="{BC231928-CC28-4ED3-BE7E-2514C7B28956}" destId="{0FB481C2-26CD-49D9-96AC-B54486F449C6}" srcOrd="1" destOrd="0" parTransId="{EE34C166-8B6B-410F-8416-125F31FC8639}" sibTransId="{3348DC8A-BEFF-45D5-B194-E51880E72E94}"/>
    <dgm:cxn modelId="{0E91C6AC-48CF-40BA-B8BA-8C605C9D4C2B}" type="presOf" srcId="{3348DC8A-BEFF-45D5-B194-E51880E72E94}" destId="{F7F38D40-8063-4272-A8FB-9C89BB06EEB8}" srcOrd="0" destOrd="0" presId="urn:microsoft.com/office/officeart/2005/8/layout/vProcess5"/>
    <dgm:cxn modelId="{2CABD3CF-3290-4E07-987F-291C81C4EBBC}" type="presOf" srcId="{12A358E0-35E6-4794-AD45-83B3F9065403}" destId="{32071B10-309B-4378-B616-AB0056539F83}" srcOrd="0" destOrd="0" presId="urn:microsoft.com/office/officeart/2005/8/layout/vProcess5"/>
    <dgm:cxn modelId="{DAB70BA4-B953-4255-AC17-93F6EBF5C69E}" srcId="{BC231928-CC28-4ED3-BE7E-2514C7B28956}" destId="{E4B3B3A3-28E9-49A0-94AA-D3903413F6A7}" srcOrd="0" destOrd="0" parTransId="{B50322E0-E096-42A4-B4A5-1DF6BE3DCBAD}" sibTransId="{79125143-2F03-43F7-9CFB-8C8E03CA5E38}"/>
    <dgm:cxn modelId="{F53C7814-DAE3-4A32-84B3-2FED475E5C90}" srcId="{BC231928-CC28-4ED3-BE7E-2514C7B28956}" destId="{C91C0403-A350-44DA-92D6-C68E9E17B783}" srcOrd="3" destOrd="0" parTransId="{27BB655E-166E-4859-8CDB-7BD488744E7D}" sibTransId="{8A705304-7DEC-4C3A-9163-D020A5DDE58E}"/>
    <dgm:cxn modelId="{B54428DF-FD39-47D1-B69A-75DA202473A2}" type="presOf" srcId="{0FB481C2-26CD-49D9-96AC-B54486F449C6}" destId="{A7EAC358-B3CA-4E35-9E28-2F7D396DDC4A}" srcOrd="1" destOrd="0" presId="urn:microsoft.com/office/officeart/2005/8/layout/vProcess5"/>
    <dgm:cxn modelId="{C666A682-4250-4948-99F0-A86DBABED333}" type="presParOf" srcId="{CF2A9568-5A6E-47B8-8DCA-566D421F6BAC}" destId="{DA450F75-723A-4671-9EC2-BBD4398EE821}" srcOrd="0" destOrd="0" presId="urn:microsoft.com/office/officeart/2005/8/layout/vProcess5"/>
    <dgm:cxn modelId="{081C6BC5-43A6-4071-B1BC-1EE3BDF0741A}" type="presParOf" srcId="{CF2A9568-5A6E-47B8-8DCA-566D421F6BAC}" destId="{A7CC365D-70C1-48F9-B11D-1A1791E0B774}" srcOrd="1" destOrd="0" presId="urn:microsoft.com/office/officeart/2005/8/layout/vProcess5"/>
    <dgm:cxn modelId="{49E4477D-3DCE-434D-8423-E94ED8F6DA7E}" type="presParOf" srcId="{CF2A9568-5A6E-47B8-8DCA-566D421F6BAC}" destId="{508D373E-C0BE-4324-9B24-6B17A477B732}" srcOrd="2" destOrd="0" presId="urn:microsoft.com/office/officeart/2005/8/layout/vProcess5"/>
    <dgm:cxn modelId="{922A2C24-8E39-4FF2-9E40-1BBB94093ABA}" type="presParOf" srcId="{CF2A9568-5A6E-47B8-8DCA-566D421F6BAC}" destId="{DB4CB3A0-AE9D-4E05-A653-E2ECCC7530C1}" srcOrd="3" destOrd="0" presId="urn:microsoft.com/office/officeart/2005/8/layout/vProcess5"/>
    <dgm:cxn modelId="{E62EDCB8-D2C0-4FB6-84B9-4579E8D285C3}" type="presParOf" srcId="{CF2A9568-5A6E-47B8-8DCA-566D421F6BAC}" destId="{6556F911-D511-41E4-BD65-7A263EDC863D}" srcOrd="4" destOrd="0" presId="urn:microsoft.com/office/officeart/2005/8/layout/vProcess5"/>
    <dgm:cxn modelId="{56595372-BACE-45D4-BD9D-F7183613ACB9}" type="presParOf" srcId="{CF2A9568-5A6E-47B8-8DCA-566D421F6BAC}" destId="{7CF0532B-A15A-4F20-B9CB-C61434505DB5}" srcOrd="5" destOrd="0" presId="urn:microsoft.com/office/officeart/2005/8/layout/vProcess5"/>
    <dgm:cxn modelId="{3DD2F684-B463-437F-8841-054164A1F21E}" type="presParOf" srcId="{CF2A9568-5A6E-47B8-8DCA-566D421F6BAC}" destId="{F7F38D40-8063-4272-A8FB-9C89BB06EEB8}" srcOrd="6" destOrd="0" presId="urn:microsoft.com/office/officeart/2005/8/layout/vProcess5"/>
    <dgm:cxn modelId="{D802B87E-A570-4156-8AE7-0DE08C028A6D}" type="presParOf" srcId="{CF2A9568-5A6E-47B8-8DCA-566D421F6BAC}" destId="{32071B10-309B-4378-B616-AB0056539F83}" srcOrd="7" destOrd="0" presId="urn:microsoft.com/office/officeart/2005/8/layout/vProcess5"/>
    <dgm:cxn modelId="{A2AEDBB3-07CA-4521-A7EC-47D0D801083C}" type="presParOf" srcId="{CF2A9568-5A6E-47B8-8DCA-566D421F6BAC}" destId="{858B8B9D-6141-4B52-B251-083A02598D8E}" srcOrd="8" destOrd="0" presId="urn:microsoft.com/office/officeart/2005/8/layout/vProcess5"/>
    <dgm:cxn modelId="{4BA8C435-611A-4638-A72A-9E83F0213DB6}" type="presParOf" srcId="{CF2A9568-5A6E-47B8-8DCA-566D421F6BAC}" destId="{A7EAC358-B3CA-4E35-9E28-2F7D396DDC4A}" srcOrd="9" destOrd="0" presId="urn:microsoft.com/office/officeart/2005/8/layout/vProcess5"/>
    <dgm:cxn modelId="{C826D0BA-05A4-49CB-B953-444C7737ADED}" type="presParOf" srcId="{CF2A9568-5A6E-47B8-8DCA-566D421F6BAC}" destId="{ABBBBA45-87CD-48AB-B811-3F473ACD9EDB}" srcOrd="10" destOrd="0" presId="urn:microsoft.com/office/officeart/2005/8/layout/vProcess5"/>
    <dgm:cxn modelId="{F7EBBF86-715A-4518-9BD6-9FA4153B7958}" type="presParOf" srcId="{CF2A9568-5A6E-47B8-8DCA-566D421F6BAC}" destId="{AED63BC3-360D-4187-8D68-42A996B3D71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C365D-70C1-48F9-B11D-1A1791E0B774}">
      <dsp:nvSpPr>
        <dsp:cNvPr id="0" name=""/>
        <dsp:cNvSpPr/>
      </dsp:nvSpPr>
      <dsp:spPr>
        <a:xfrm>
          <a:off x="0" y="0"/>
          <a:ext cx="3599042" cy="517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Crop Water Requirement </a:t>
          </a:r>
          <a:endParaRPr lang="en-US" sz="2000" b="1" kern="1200" dirty="0"/>
        </a:p>
      </dsp:txBody>
      <dsp:txXfrm>
        <a:off x="15172" y="15172"/>
        <a:ext cx="2996312" cy="487652"/>
      </dsp:txXfrm>
    </dsp:sp>
    <dsp:sp modelId="{508D373E-C0BE-4324-9B24-6B17A477B732}">
      <dsp:nvSpPr>
        <dsp:cNvPr id="0" name=""/>
        <dsp:cNvSpPr/>
      </dsp:nvSpPr>
      <dsp:spPr>
        <a:xfrm>
          <a:off x="301419" y="612177"/>
          <a:ext cx="3599042" cy="517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Irrigation Scheduling </a:t>
          </a:r>
          <a:endParaRPr lang="en-US" sz="2000" b="1" kern="1200" dirty="0"/>
        </a:p>
      </dsp:txBody>
      <dsp:txXfrm>
        <a:off x="316591" y="627349"/>
        <a:ext cx="2930580" cy="487652"/>
      </dsp:txXfrm>
    </dsp:sp>
    <dsp:sp modelId="{DB4CB3A0-AE9D-4E05-A653-E2ECCC7530C1}">
      <dsp:nvSpPr>
        <dsp:cNvPr id="0" name=""/>
        <dsp:cNvSpPr/>
      </dsp:nvSpPr>
      <dsp:spPr>
        <a:xfrm>
          <a:off x="598340" y="1224355"/>
          <a:ext cx="3599042" cy="517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Irrigation System Performance Assessment </a:t>
          </a:r>
          <a:endParaRPr lang="en-US" sz="2000" b="1" kern="1200" dirty="0"/>
        </a:p>
      </dsp:txBody>
      <dsp:txXfrm>
        <a:off x="613512" y="1239527"/>
        <a:ext cx="2935079" cy="487652"/>
      </dsp:txXfrm>
    </dsp:sp>
    <dsp:sp modelId="{6556F911-D511-41E4-BD65-7A263EDC863D}">
      <dsp:nvSpPr>
        <dsp:cNvPr id="0" name=""/>
        <dsp:cNvSpPr/>
      </dsp:nvSpPr>
      <dsp:spPr>
        <a:xfrm>
          <a:off x="899760" y="1836532"/>
          <a:ext cx="3599042" cy="517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Relative Yield Estimation </a:t>
          </a:r>
          <a:endParaRPr lang="en-US" sz="2000" b="1" kern="1200" dirty="0"/>
        </a:p>
      </dsp:txBody>
      <dsp:txXfrm>
        <a:off x="914932" y="1851704"/>
        <a:ext cx="2930580" cy="487652"/>
      </dsp:txXfrm>
    </dsp:sp>
    <dsp:sp modelId="{7CF0532B-A15A-4F20-B9CB-C61434505DB5}">
      <dsp:nvSpPr>
        <dsp:cNvPr id="0" name=""/>
        <dsp:cNvSpPr/>
      </dsp:nvSpPr>
      <dsp:spPr>
        <a:xfrm>
          <a:off x="3262344" y="396738"/>
          <a:ext cx="336697" cy="336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338101" y="396738"/>
        <a:ext cx="185183" cy="253364"/>
      </dsp:txXfrm>
    </dsp:sp>
    <dsp:sp modelId="{F7F38D40-8063-4272-A8FB-9C89BB06EEB8}">
      <dsp:nvSpPr>
        <dsp:cNvPr id="0" name=""/>
        <dsp:cNvSpPr/>
      </dsp:nvSpPr>
      <dsp:spPr>
        <a:xfrm>
          <a:off x="3563764" y="1008915"/>
          <a:ext cx="336697" cy="336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9521" y="1008915"/>
        <a:ext cx="185183" cy="253364"/>
      </dsp:txXfrm>
    </dsp:sp>
    <dsp:sp modelId="{32071B10-309B-4378-B616-AB0056539F83}">
      <dsp:nvSpPr>
        <dsp:cNvPr id="0" name=""/>
        <dsp:cNvSpPr/>
      </dsp:nvSpPr>
      <dsp:spPr>
        <a:xfrm>
          <a:off x="3860685" y="1621093"/>
          <a:ext cx="336697" cy="336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36442" y="1621093"/>
        <a:ext cx="185183" cy="253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3DF92-DB2F-485F-80FB-0310FA6C5E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5917-0A2F-4C1E-8C8B-8D80A05E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5917-0A2F-4C1E-8C8B-8D80A05EBB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5727-2B3E-4B3B-A550-0F40577F72D4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" y="110309"/>
            <a:ext cx="542926" cy="542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4" y="72210"/>
            <a:ext cx="67627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40661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Near Real Time Daily Actual Evapotranspiration(AET) Product under National Hydrology Product (NHP)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4499" y="44196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Prepared By:</a:t>
            </a:r>
          </a:p>
          <a:p>
            <a:pPr algn="ctr"/>
            <a:r>
              <a:rPr lang="en-US" sz="1600" dirty="0" smtClean="0"/>
              <a:t>Water Resources Informatics Division (WRID) </a:t>
            </a:r>
          </a:p>
          <a:p>
            <a:pPr algn="ctr"/>
            <a:r>
              <a:rPr lang="en-US" sz="1600" dirty="0" smtClean="0"/>
              <a:t>Water Resources Group (WRG)  </a:t>
            </a:r>
          </a:p>
          <a:p>
            <a:pPr algn="ctr"/>
            <a:r>
              <a:rPr lang="en-US" sz="1600" dirty="0" smtClean="0"/>
              <a:t>Remote Sensing Applications Area (RSAA)</a:t>
            </a:r>
          </a:p>
          <a:p>
            <a:pPr algn="ctr"/>
            <a:r>
              <a:rPr lang="en-US" sz="1600" dirty="0" smtClean="0"/>
              <a:t>National Remote Sensing Centre (NRSC)</a:t>
            </a:r>
          </a:p>
          <a:p>
            <a:pPr algn="ctr"/>
            <a:r>
              <a:rPr lang="en-US" sz="1600" dirty="0" smtClean="0"/>
              <a:t>Indian Space Research Organization (ISRO), Hyderabad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54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081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Intermediate output product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298" y="4605607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Estimated Daily Average Net radiation   for 05.10.2019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6344" y="4605607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Estimated Daily Average daily soil Heat Flux for 05.10.2019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2503" y="5781636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Estimated Modified PT parameter for 05.10.2019 from the NDVI –LST triangle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12057" y="948007"/>
            <a:ext cx="3566160" cy="3657600"/>
            <a:chOff x="4712057" y="948007"/>
            <a:chExt cx="3566160" cy="3657600"/>
          </a:xfrm>
        </p:grpSpPr>
        <p:pic>
          <p:nvPicPr>
            <p:cNvPr id="10" name="Picture 9" descr="daily_SHF.png"/>
            <p:cNvPicPr>
              <a:picLocks noChangeAspect="1"/>
            </p:cNvPicPr>
            <p:nvPr/>
          </p:nvPicPr>
          <p:blipFill>
            <a:blip r:embed="rId2" cstate="print"/>
            <a:srcRect t="10596" r="-142" b="9934"/>
            <a:stretch>
              <a:fillRect/>
            </a:stretch>
          </p:blipFill>
          <p:spPr>
            <a:xfrm>
              <a:off x="4712057" y="948007"/>
              <a:ext cx="3566160" cy="36576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86400" y="1081807"/>
              <a:ext cx="1752600" cy="289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084" y="1005607"/>
            <a:ext cx="3626603" cy="3657600"/>
            <a:chOff x="403084" y="1005607"/>
            <a:chExt cx="3626603" cy="3657600"/>
          </a:xfrm>
        </p:grpSpPr>
        <p:pic>
          <p:nvPicPr>
            <p:cNvPr id="4" name="Picture 9" descr="daily_nr_map.png"/>
            <p:cNvPicPr>
              <a:picLocks noChangeAspect="1" noChangeArrowheads="1"/>
            </p:cNvPicPr>
            <p:nvPr/>
          </p:nvPicPr>
          <p:blipFill>
            <a:blip r:embed="rId3"/>
            <a:srcRect t="9271" r="-142" b="12582"/>
            <a:stretch>
              <a:fillRect/>
            </a:stretch>
          </p:blipFill>
          <p:spPr bwMode="auto">
            <a:xfrm>
              <a:off x="403084" y="1005607"/>
              <a:ext cx="3626603" cy="36576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192081" y="1226703"/>
              <a:ext cx="1752600" cy="289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22052" y="2147007"/>
            <a:ext cx="3578554" cy="3600000"/>
            <a:chOff x="3222052" y="2147007"/>
            <a:chExt cx="3578554" cy="3600000"/>
          </a:xfrm>
        </p:grpSpPr>
        <p:pic>
          <p:nvPicPr>
            <p:cNvPr id="8" name="Picture 7" descr="mptp_map.png"/>
            <p:cNvPicPr preferRelativeResize="0">
              <a:picLocks noChangeAspect="1"/>
            </p:cNvPicPr>
            <p:nvPr/>
          </p:nvPicPr>
          <p:blipFill>
            <a:blip r:embed="rId4" cstate="print"/>
            <a:srcRect t="9934" b="12252"/>
            <a:stretch>
              <a:fillRect/>
            </a:stretch>
          </p:blipFill>
          <p:spPr>
            <a:xfrm>
              <a:off x="3222052" y="2147007"/>
              <a:ext cx="3578554" cy="360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581400" y="2301007"/>
              <a:ext cx="2590800" cy="289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42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Animated AET maps ( Feb 2020 – Mar 2020)</a:t>
            </a:r>
          </a:p>
        </p:txBody>
      </p:sp>
      <p:pic>
        <p:nvPicPr>
          <p:cNvPr id="4099" name="Picture 3" descr="C:\Users\shivdos\Desktop\PRODUCTS\AET_animate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4775"/>
            <a:ext cx="4489812" cy="58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512030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Experimental daily AET product is being generated operationally at 5.5 </a:t>
            </a:r>
            <a:r>
              <a:rPr lang="en-IN" dirty="0" smtClean="0"/>
              <a:t>km</a:t>
            </a:r>
            <a:r>
              <a:rPr lang="en-IN" baseline="30000" dirty="0" smtClean="0"/>
              <a:t>2</a:t>
            </a:r>
            <a:r>
              <a:rPr lang="en-IN" dirty="0" smtClean="0"/>
              <a:t> </a:t>
            </a:r>
            <a:r>
              <a:rPr lang="en-IN" dirty="0"/>
              <a:t>spatial resolution under National Hydrology </a:t>
            </a:r>
            <a:r>
              <a:rPr lang="en-IN" dirty="0" smtClean="0"/>
              <a:t>Project from April 1, 2019.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933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9531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Product limitation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2192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Product is generated for </a:t>
            </a:r>
            <a:r>
              <a:rPr lang="en-IN" sz="2400" dirty="0"/>
              <a:t>the clear sky condition.</a:t>
            </a:r>
            <a:endParaRPr lang="en-US" sz="2400" b="1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/>
              <a:t>Algorithm is valid for </a:t>
            </a:r>
            <a:r>
              <a:rPr lang="en-IN" sz="2400" dirty="0" smtClean="0"/>
              <a:t>vegetation only . 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AET </a:t>
            </a:r>
            <a:r>
              <a:rPr lang="en-IN" sz="2400" dirty="0"/>
              <a:t>over water and snow pixels is not valid.  </a:t>
            </a:r>
            <a:endParaRPr lang="en-US" sz="2400" b="1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/>
              <a:t>Daily AET consists of </a:t>
            </a:r>
            <a:r>
              <a:rPr lang="en-IN" sz="2400" dirty="0" smtClean="0"/>
              <a:t>integration of satellite time pass value over the day length</a:t>
            </a:r>
            <a:r>
              <a:rPr lang="en-IN" sz="2400" dirty="0"/>
              <a:t> (sunset to sun rise</a:t>
            </a:r>
            <a:r>
              <a:rPr lang="en-IN" sz="2400" dirty="0" smtClean="0"/>
              <a:t>). </a:t>
            </a:r>
            <a:endParaRPr lang="en-IN" sz="2400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Night </a:t>
            </a:r>
            <a:r>
              <a:rPr lang="en-IN" sz="2400" dirty="0"/>
              <a:t>time </a:t>
            </a:r>
            <a:r>
              <a:rPr lang="en-IN" sz="2400" dirty="0" smtClean="0"/>
              <a:t>evapotranspiration is negligible.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66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07060"/>
            <a:ext cx="7981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IN" sz="2000" dirty="0"/>
              <a:t>Ground based instrumentation will be established  for calibration and validation of satellite derived </a:t>
            </a:r>
            <a:r>
              <a:rPr lang="en-IN" sz="2000" dirty="0" smtClean="0"/>
              <a:t> AET product.</a:t>
            </a:r>
            <a:endParaRPr lang="en-IN" sz="2000" dirty="0"/>
          </a:p>
        </p:txBody>
      </p:sp>
      <p:sp>
        <p:nvSpPr>
          <p:cNvPr id="7170" name="AutoShape 2" descr="imap://nidhi_misra@mail1.nrsc.gov.in:143/fetch%3EUID%3E/INBOX%3E4937?part=1.3&amp;filename=IMG_817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72" name="AutoShape 4" descr="imap://nidhi_misra@mail1.nrsc.gov.in:143/fetch%3EUID%3E/INBOX%3E4937?part=1.3&amp;filename=IMG_817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4800600" y="1914946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10  Numbers of </a:t>
            </a:r>
            <a:r>
              <a:rPr lang="en-IN" sz="2000" dirty="0"/>
              <a:t> </a:t>
            </a:r>
            <a:r>
              <a:rPr lang="en-IN" sz="2000" b="1" dirty="0" smtClean="0"/>
              <a:t>Open path Eddy Covariance System (flux towers) </a:t>
            </a:r>
            <a:r>
              <a:rPr lang="en-IN" sz="2000" dirty="0" smtClean="0"/>
              <a:t>and  </a:t>
            </a:r>
            <a:r>
              <a:rPr lang="en-IN" sz="2000" b="1" dirty="0" smtClean="0"/>
              <a:t>Large Aperture </a:t>
            </a:r>
            <a:r>
              <a:rPr lang="en-IN" sz="2000" b="1" dirty="0" err="1" smtClean="0"/>
              <a:t>Scintillometer</a:t>
            </a:r>
            <a:r>
              <a:rPr lang="en-IN" sz="2000" b="1" dirty="0" smtClean="0"/>
              <a:t> (LAS)</a:t>
            </a:r>
            <a:r>
              <a:rPr lang="en-IN" sz="2000" dirty="0" smtClean="0"/>
              <a:t> will be installed in country based on agro ecological region , climate zones , soil types and type of cropping system.</a:t>
            </a:r>
            <a:endParaRPr lang="en-IN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03564" y="529943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Existing flux towers in country under ISRO</a:t>
            </a:r>
            <a:endParaRPr lang="en-IN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-779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</a:rPr>
              <a:t>Plan for validation of the satellite derived AET product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828800"/>
            <a:ext cx="3197225" cy="34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2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399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Data dissemination through NRSC NHP Geo portal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67675"/>
            <a:ext cx="3337819" cy="1874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3263158"/>
            <a:ext cx="4648200" cy="2991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2273" y="162786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web GIS based ET Geo portal for product visualization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81200" y="1869949"/>
            <a:ext cx="3200400" cy="5045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193" y="3002363"/>
            <a:ext cx="2798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Current Status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Temporal </a:t>
            </a:r>
            <a:r>
              <a:rPr lang="en-US" b="1" dirty="0"/>
              <a:t>variation of AET at any Specific </a:t>
            </a:r>
            <a:r>
              <a:rPr lang="en-US" b="1" dirty="0" smtClean="0"/>
              <a:t>point (latitude </a:t>
            </a:r>
            <a:r>
              <a:rPr lang="en-US" b="1" dirty="0"/>
              <a:t>and </a:t>
            </a:r>
            <a:r>
              <a:rPr lang="en-US" b="1" dirty="0" smtClean="0"/>
              <a:t>longitude) 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4017872"/>
            <a:ext cx="3505200" cy="1676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799" y="4758726"/>
            <a:ext cx="28794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future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Long-term </a:t>
            </a:r>
            <a:r>
              <a:rPr lang="en-US" b="1" dirty="0"/>
              <a:t>ET data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/>
              <a:t>Aggregation at various spatial unit </a:t>
            </a:r>
          </a:p>
        </p:txBody>
      </p:sp>
    </p:spTree>
    <p:extLst>
      <p:ext uri="{BB962C8B-B14F-4D97-AF65-F5344CB8AC3E}">
        <p14:creationId xmlns:p14="http://schemas.microsoft.com/office/powerpoint/2010/main" val="41801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3" y="1174151"/>
            <a:ext cx="3091877" cy="20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0" y="3581400"/>
            <a:ext cx="358043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42" y="1222692"/>
            <a:ext cx="3995804" cy="182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7395" y="76151"/>
            <a:ext cx="7626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Application of near real time daily AET </a:t>
            </a:r>
            <a:r>
              <a:rPr lang="en-US" sz="3200" b="1" dirty="0" smtClean="0">
                <a:solidFill>
                  <a:srgbClr val="C00000"/>
                </a:solidFill>
              </a:rPr>
              <a:t>Product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8255" y="586386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Product utility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6262963"/>
              </p:ext>
            </p:extLst>
          </p:nvPr>
        </p:nvGraphicFramePr>
        <p:xfrm>
          <a:off x="4340397" y="3339689"/>
          <a:ext cx="4498803" cy="235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733800" y="4495800"/>
            <a:ext cx="990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7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546" y="6222132"/>
            <a:ext cx="560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200" b="1" dirty="0" smtClean="0"/>
              <a:t>Thank you for kind attention</a:t>
            </a:r>
            <a:endParaRPr lang="en-IN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762000"/>
            <a:ext cx="9130145" cy="51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9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0749" y="766744"/>
            <a:ext cx="4146743" cy="2270429"/>
            <a:chOff x="152400" y="2362200"/>
            <a:chExt cx="8742218" cy="426329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049245"/>
              <a:ext cx="5008418" cy="3576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362200"/>
              <a:ext cx="3276600" cy="280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Elbow Connector 5"/>
            <p:cNvCxnSpPr/>
            <p:nvPr/>
          </p:nvCxnSpPr>
          <p:spPr>
            <a:xfrm>
              <a:off x="2057400" y="4343400"/>
              <a:ext cx="3810000" cy="1066800"/>
            </a:xfrm>
            <a:prstGeom prst="bentConnector3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7658" y="3126743"/>
            <a:ext cx="2259988" cy="244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2" t="411" b="-411"/>
          <a:stretch/>
        </p:blipFill>
        <p:spPr bwMode="auto">
          <a:xfrm>
            <a:off x="5637092" y="1944834"/>
            <a:ext cx="2670291" cy="34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658" y="0"/>
            <a:ext cx="795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Traditional Evapotranspiration Measurement Techniques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3819" y="1255628"/>
            <a:ext cx="313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Weighing </a:t>
            </a:r>
            <a:r>
              <a:rPr lang="en-US" dirty="0" err="1" smtClean="0"/>
              <a:t>Lysimeter</a:t>
            </a:r>
            <a:r>
              <a:rPr lang="en-US" dirty="0" smtClean="0"/>
              <a:t> : Point based measurement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4742272" y="1391929"/>
            <a:ext cx="480765" cy="161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7658" y="5640458"/>
            <a:ext cx="320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Path Eddy Covariance System (Flux tower)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3006" y="3886200"/>
            <a:ext cx="261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measurement  is possible but with very limited spatial coverage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23037" y="5638662"/>
            <a:ext cx="34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Aperture </a:t>
            </a:r>
            <a:r>
              <a:rPr lang="en-US" dirty="0" err="1" smtClean="0"/>
              <a:t>Scintillometer</a:t>
            </a:r>
            <a:r>
              <a:rPr lang="en-US" dirty="0" smtClean="0"/>
              <a:t> (LAS)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828800"/>
            <a:ext cx="8021782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dirty="0" smtClean="0"/>
              <a:t>Provides </a:t>
            </a:r>
            <a:r>
              <a:rPr lang="en-IN" sz="2400" dirty="0"/>
              <a:t>reasonable estimate of </a:t>
            </a:r>
            <a:r>
              <a:rPr lang="en-US" sz="2400" dirty="0" smtClean="0"/>
              <a:t>evapotranspiration over spatial region</a:t>
            </a:r>
            <a:endParaRPr lang="en-US" sz="2400" dirty="0"/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dirty="0" smtClean="0"/>
              <a:t>Repetitive coverage of spatial region is possible </a:t>
            </a: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dirty="0" smtClean="0"/>
              <a:t>Cost‐effective </a:t>
            </a:r>
            <a:r>
              <a:rPr lang="en-US" sz="2400" dirty="0"/>
              <a:t>method to estimate evapotranspiration at </a:t>
            </a:r>
            <a:r>
              <a:rPr lang="en-US" sz="2400" dirty="0" smtClean="0"/>
              <a:t>regional scale</a:t>
            </a: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dirty="0" smtClean="0"/>
              <a:t>Enhance </a:t>
            </a:r>
            <a:r>
              <a:rPr lang="en-US" sz="2400" dirty="0"/>
              <a:t>capabilities for monitoring of the </a:t>
            </a:r>
            <a:r>
              <a:rPr lang="en-US" sz="2400" dirty="0" smtClean="0"/>
              <a:t>water cycle from space</a:t>
            </a: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dirty="0" smtClean="0"/>
              <a:t>Useful for quantify </a:t>
            </a:r>
            <a:r>
              <a:rPr lang="en-US" sz="2400" dirty="0"/>
              <a:t>crop water consumption at regional and field </a:t>
            </a:r>
            <a:r>
              <a:rPr lang="en-US" sz="2400" dirty="0" smtClean="0"/>
              <a:t>scales</a:t>
            </a:r>
            <a:r>
              <a:rPr lang="en-US" sz="2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527" y="304800"/>
            <a:ext cx="8222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Evapotranspiration estimation based on </a:t>
            </a:r>
            <a:r>
              <a:rPr lang="en-US" sz="3200" b="1" dirty="0" smtClean="0">
                <a:solidFill>
                  <a:srgbClr val="C00000"/>
                </a:solidFill>
              </a:rPr>
              <a:t>Satellite Remote </a:t>
            </a:r>
            <a:r>
              <a:rPr lang="en-US" sz="3200" b="1" dirty="0">
                <a:solidFill>
                  <a:srgbClr val="C00000"/>
                </a:solidFill>
              </a:rPr>
              <a:t>Sensing data</a:t>
            </a:r>
          </a:p>
        </p:txBody>
      </p:sp>
    </p:spTree>
    <p:extLst>
      <p:ext uri="{BB962C8B-B14F-4D97-AF65-F5344CB8AC3E}">
        <p14:creationId xmlns:p14="http://schemas.microsoft.com/office/powerpoint/2010/main" val="12971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shivdos\Desktop\PRODUCTS\MOD16_15Mar2020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4293" r="15700"/>
          <a:stretch/>
        </p:blipFill>
        <p:spPr bwMode="auto">
          <a:xfrm>
            <a:off x="5334000" y="1256708"/>
            <a:ext cx="2286000" cy="21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hivdos\Desktop\PRODUCTS\SSEBop_monthly_AET_march202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5213"/>
            <a:ext cx="2895600" cy="20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0600" y="4033130"/>
            <a:ext cx="4419600" cy="2208068"/>
            <a:chOff x="813355" y="4033130"/>
            <a:chExt cx="4819079" cy="241716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 bwMode="auto">
            <a:xfrm>
              <a:off x="3560378" y="4072719"/>
              <a:ext cx="2072056" cy="227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7586" r="70136" b="61234"/>
            <a:stretch/>
          </p:blipFill>
          <p:spPr bwMode="auto">
            <a:xfrm>
              <a:off x="813355" y="4033130"/>
              <a:ext cx="2691845" cy="2417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1905000" y="5410201"/>
              <a:ext cx="2210040" cy="327312"/>
            </a:xfrm>
            <a:prstGeom prst="straightConnector1">
              <a:avLst/>
            </a:prstGeom>
            <a:ln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90600" y="0"/>
            <a:ext cx="7308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Currently available </a:t>
            </a:r>
            <a:r>
              <a:rPr lang="en-US" sz="3200" b="1" dirty="0" smtClean="0">
                <a:solidFill>
                  <a:srgbClr val="C00000"/>
                </a:solidFill>
              </a:rPr>
              <a:t>Actual Evapotranspiration (AET) </a:t>
            </a:r>
            <a:r>
              <a:rPr lang="en-US" sz="3200" b="1" dirty="0">
                <a:solidFill>
                  <a:srgbClr val="C00000"/>
                </a:solidFill>
              </a:rPr>
              <a:t>products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084" y="3380222"/>
            <a:ext cx="367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km </a:t>
            </a:r>
            <a:r>
              <a:rPr lang="en-US" dirty="0" err="1" smtClean="0"/>
              <a:t>SSEBop</a:t>
            </a:r>
            <a:r>
              <a:rPr lang="en-US" dirty="0" smtClean="0"/>
              <a:t> </a:t>
            </a:r>
            <a:r>
              <a:rPr lang="en-US" b="1" dirty="0" smtClean="0"/>
              <a:t>Monthly </a:t>
            </a:r>
            <a:r>
              <a:rPr lang="en-US" dirty="0" smtClean="0"/>
              <a:t>AET product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6180" y="342638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500 meter MODIS </a:t>
            </a:r>
            <a:r>
              <a:rPr lang="en-US" b="1" dirty="0" smtClean="0"/>
              <a:t>8 day </a:t>
            </a:r>
            <a:r>
              <a:rPr lang="en-US" dirty="0" smtClean="0"/>
              <a:t>AET product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2434" y="4318383"/>
            <a:ext cx="2664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 day </a:t>
            </a:r>
            <a:r>
              <a:rPr lang="en-US" dirty="0" smtClean="0"/>
              <a:t>experimental Landsat based  AET product (</a:t>
            </a:r>
            <a:r>
              <a:rPr lang="en-US" dirty="0" err="1" smtClean="0"/>
              <a:t>eeflux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2096" y="54102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30 meter spatial resolution but limited spatial coverage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474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Actual Evapotranspiration </a:t>
            </a:r>
            <a:r>
              <a:rPr lang="en-US" sz="3200" b="1" dirty="0">
                <a:solidFill>
                  <a:srgbClr val="C00000"/>
                </a:solidFill>
              </a:rPr>
              <a:t>product developed by NRSC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215977"/>
            <a:ext cx="373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Near real time daily Actual Evapotranspiration (AET) product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31772"/>
            <a:ext cx="38065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/>
              <a:t>Coverage: </a:t>
            </a:r>
            <a:r>
              <a:rPr lang="en-GB" b="1" dirty="0" smtClean="0"/>
              <a:t>Indian </a:t>
            </a:r>
            <a:r>
              <a:rPr lang="en-GB" b="1" dirty="0"/>
              <a:t>Region: </a:t>
            </a:r>
            <a:r>
              <a:rPr lang="en-GB" dirty="0"/>
              <a:t>5</a:t>
            </a:r>
            <a:r>
              <a:rPr lang="en-GB" baseline="30000" dirty="0"/>
              <a:t>0</a:t>
            </a:r>
            <a:r>
              <a:rPr lang="en-GB" dirty="0"/>
              <a:t>-38</a:t>
            </a:r>
            <a:r>
              <a:rPr lang="en-GB" baseline="30000" dirty="0"/>
              <a:t>0 </a:t>
            </a:r>
            <a:r>
              <a:rPr lang="en-GB" dirty="0"/>
              <a:t>latitude and </a:t>
            </a:r>
            <a:r>
              <a:rPr lang="en-GB" dirty="0" smtClean="0"/>
              <a:t>66</a:t>
            </a:r>
            <a:r>
              <a:rPr lang="en-GB" baseline="30000" dirty="0" smtClean="0"/>
              <a:t>0</a:t>
            </a:r>
            <a:r>
              <a:rPr lang="en-GB" dirty="0" smtClean="0"/>
              <a:t>-104</a:t>
            </a:r>
            <a:r>
              <a:rPr lang="en-GB" baseline="30000" dirty="0" smtClean="0"/>
              <a:t>0 </a:t>
            </a:r>
            <a:r>
              <a:rPr lang="en-GB" dirty="0" smtClean="0"/>
              <a:t>longitude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Spatial Resolution </a:t>
            </a:r>
            <a:r>
              <a:rPr lang="en-GB" dirty="0" smtClean="0"/>
              <a:t>: 0.05 degree (</a:t>
            </a:r>
            <a:r>
              <a:rPr lang="en-IN" dirty="0" smtClean="0"/>
              <a:t>5.5X5.5 Km</a:t>
            </a:r>
            <a:r>
              <a:rPr lang="en-IN" baseline="30000" dirty="0" smtClean="0"/>
              <a:t>2 </a:t>
            </a:r>
            <a:r>
              <a:rPr lang="en-IN" dirty="0" smtClean="0"/>
              <a:t>)</a:t>
            </a:r>
            <a:endParaRPr lang="en-IN" baseline="30000" dirty="0" smtClean="0"/>
          </a:p>
          <a:p>
            <a:pPr>
              <a:lnSpc>
                <a:spcPct val="150000"/>
              </a:lnSpc>
            </a:pPr>
            <a:r>
              <a:rPr lang="en-IN" b="1" dirty="0" smtClean="0"/>
              <a:t>Temporal resolution </a:t>
            </a:r>
            <a:r>
              <a:rPr lang="en-IN" dirty="0" smtClean="0"/>
              <a:t>: Daily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Format</a:t>
            </a:r>
            <a:r>
              <a:rPr lang="en-IN" dirty="0" smtClean="0"/>
              <a:t> : </a:t>
            </a:r>
            <a:r>
              <a:rPr lang="en-IN" dirty="0" err="1" smtClean="0"/>
              <a:t>Geotiff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b="1" dirty="0" smtClean="0"/>
              <a:t>Lag time </a:t>
            </a:r>
            <a:r>
              <a:rPr lang="en-IN" dirty="0" smtClean="0"/>
              <a:t>: 3 days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Input</a:t>
            </a:r>
            <a:r>
              <a:rPr lang="en-IN" dirty="0" smtClean="0"/>
              <a:t>: Satellite and meteorological datasets</a:t>
            </a:r>
          </a:p>
        </p:txBody>
      </p:sp>
      <p:pic>
        <p:nvPicPr>
          <p:cNvPr id="3077" name="Picture 5" descr="C:\Users\shivdos\Desktop\PRODUCTS\20200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91" y="1077218"/>
            <a:ext cx="3693837" cy="47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5894484"/>
            <a:ext cx="471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Daily AET product generated for 05 March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29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1021995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Energy Balance Approach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036681"/>
              </p:ext>
            </p:extLst>
          </p:nvPr>
        </p:nvGraphicFramePr>
        <p:xfrm>
          <a:off x="755073" y="1851931"/>
          <a:ext cx="29162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Equation" r:id="rId3" imgW="1066680" imgH="228600" progId="Equation.DSMT4">
                  <p:embed/>
                </p:oleObj>
              </mc:Choice>
              <mc:Fallback>
                <p:oleObj name="Equation" r:id="rId3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73" y="1851931"/>
                        <a:ext cx="2916238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95775" y="996805"/>
            <a:ext cx="4373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i="1" dirty="0" err="1" smtClean="0">
                <a:cs typeface="Times New Roman" pitchFamily="18" charset="0"/>
              </a:rPr>
              <a:t>R</a:t>
            </a:r>
            <a:r>
              <a:rPr lang="en-IN" sz="1600" i="1" baseline="-25000" dirty="0" err="1" smtClean="0">
                <a:cs typeface="Times New Roman" pitchFamily="18" charset="0"/>
              </a:rPr>
              <a:t>n</a:t>
            </a:r>
            <a:r>
              <a:rPr lang="en-IN" sz="1600" i="1" dirty="0" smtClean="0">
                <a:cs typeface="Times New Roman" pitchFamily="18" charset="0"/>
              </a:rPr>
              <a:t> </a:t>
            </a:r>
            <a:r>
              <a:rPr lang="en-IN" sz="1600" dirty="0" smtClean="0">
                <a:cs typeface="Times New Roman" pitchFamily="18" charset="0"/>
              </a:rPr>
              <a:t>   </a:t>
            </a:r>
            <a:r>
              <a:rPr lang="en-IN" sz="1600" dirty="0">
                <a:cs typeface="Times New Roman" pitchFamily="18" charset="0"/>
              </a:rPr>
              <a:t>-	Surface net radiation</a:t>
            </a:r>
          </a:p>
          <a:p>
            <a:r>
              <a:rPr lang="el-GR" sz="1600" i="1" dirty="0">
                <a:cs typeface="Times New Roman" pitchFamily="18" charset="0"/>
              </a:rPr>
              <a:t>λ</a:t>
            </a:r>
            <a:r>
              <a:rPr lang="en-IN" sz="1600" i="1" dirty="0" smtClean="0">
                <a:cs typeface="Times New Roman" pitchFamily="18" charset="0"/>
              </a:rPr>
              <a:t>E     </a:t>
            </a:r>
            <a:r>
              <a:rPr lang="en-IN" sz="1600" dirty="0">
                <a:cs typeface="Times New Roman" pitchFamily="18" charset="0"/>
              </a:rPr>
              <a:t>-	 Latent heat flux</a:t>
            </a:r>
          </a:p>
          <a:p>
            <a:r>
              <a:rPr lang="en-IN" sz="1600" i="1" dirty="0" smtClean="0">
                <a:cs typeface="Times New Roman" pitchFamily="18" charset="0"/>
              </a:rPr>
              <a:t>H </a:t>
            </a:r>
            <a:r>
              <a:rPr lang="en-IN" sz="1600" dirty="0" smtClean="0">
                <a:cs typeface="Times New Roman" pitchFamily="18" charset="0"/>
              </a:rPr>
              <a:t>     -</a:t>
            </a:r>
            <a:r>
              <a:rPr lang="en-IN" sz="1600" dirty="0">
                <a:cs typeface="Times New Roman" pitchFamily="18" charset="0"/>
              </a:rPr>
              <a:t>	 Energy flux that heats the air/sensible </a:t>
            </a:r>
            <a:r>
              <a:rPr lang="en-IN" sz="1600" dirty="0" smtClean="0">
                <a:cs typeface="Times New Roman" pitchFamily="18" charset="0"/>
              </a:rPr>
              <a:t>	  heat</a:t>
            </a:r>
            <a:endParaRPr lang="en-IN" sz="1600" dirty="0">
              <a:cs typeface="Times New Roman" pitchFamily="18" charset="0"/>
            </a:endParaRPr>
          </a:p>
          <a:p>
            <a:r>
              <a:rPr lang="en-IN" sz="1600" i="1" dirty="0" smtClean="0">
                <a:cs typeface="Times New Roman" pitchFamily="18" charset="0"/>
              </a:rPr>
              <a:t>G</a:t>
            </a:r>
            <a:r>
              <a:rPr lang="en-IN" sz="1600" dirty="0" smtClean="0">
                <a:cs typeface="Times New Roman" pitchFamily="18" charset="0"/>
              </a:rPr>
              <a:t>        -</a:t>
            </a:r>
            <a:r>
              <a:rPr lang="en-IN" sz="1600" dirty="0">
                <a:cs typeface="Times New Roman" pitchFamily="18" charset="0"/>
              </a:rPr>
              <a:t>	 Heat of conduction to </a:t>
            </a:r>
            <a:r>
              <a:rPr lang="en-IN" sz="1600" dirty="0" smtClean="0">
                <a:cs typeface="Times New Roman" pitchFamily="18" charset="0"/>
              </a:rPr>
              <a:t>ground</a:t>
            </a:r>
            <a:endParaRPr lang="en-IN" sz="1600" dirty="0"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525441"/>
              </p:ext>
            </p:extLst>
          </p:nvPr>
        </p:nvGraphicFramePr>
        <p:xfrm>
          <a:off x="762000" y="3255818"/>
          <a:ext cx="2519362" cy="110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Equation" r:id="rId5" imgW="1384200" imgH="507960" progId="Equation.DSMT4">
                  <p:embed/>
                </p:oleObj>
              </mc:Choice>
              <mc:Fallback>
                <p:oleObj name="Equation" r:id="rId5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55818"/>
                        <a:ext cx="2519362" cy="1108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4000500"/>
            <a:ext cx="403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i="1" dirty="0" smtClean="0">
                <a:cs typeface="Times New Roman" pitchFamily="18" charset="0"/>
              </a:rPr>
              <a:t>α</a:t>
            </a:r>
            <a:r>
              <a:rPr lang="en-IN" sz="1600" i="1" baseline="-25000" dirty="0" smtClean="0">
                <a:cs typeface="Times New Roman" pitchFamily="18" charset="0"/>
              </a:rPr>
              <a:t>e</a:t>
            </a:r>
            <a:r>
              <a:rPr lang="en-IN" sz="1600" i="1" dirty="0" smtClean="0">
                <a:cs typeface="Times New Roman" pitchFamily="18" charset="0"/>
              </a:rPr>
              <a:t>        -	 (</a:t>
            </a:r>
            <a:r>
              <a:rPr lang="en-IN" sz="1600" dirty="0" smtClean="0">
                <a:cs typeface="Times New Roman" pitchFamily="18" charset="0"/>
              </a:rPr>
              <a:t>0  ~  1.26)   Modified Priestley 	Taylor parameter(</a:t>
            </a:r>
            <a:r>
              <a:rPr lang="en-IN" sz="1600" b="1" dirty="0" smtClean="0">
                <a:cs typeface="Times New Roman" pitchFamily="18" charset="0"/>
              </a:rPr>
              <a:t>related to 	surface condition</a:t>
            </a:r>
            <a:r>
              <a:rPr lang="en-IN" sz="1600" dirty="0" smtClean="0">
                <a:cs typeface="Times New Roman" pitchFamily="18" charset="0"/>
              </a:rPr>
              <a:t>)</a:t>
            </a:r>
          </a:p>
          <a:p>
            <a:pPr algn="just"/>
            <a:r>
              <a:rPr lang="en-IN" sz="1600" i="1" dirty="0" err="1" smtClean="0">
                <a:cs typeface="Times New Roman" pitchFamily="18" charset="0"/>
              </a:rPr>
              <a:t>R</a:t>
            </a:r>
            <a:r>
              <a:rPr lang="en-IN" sz="1600" i="1" baseline="-25000" dirty="0" err="1" smtClean="0">
                <a:cs typeface="Times New Roman" pitchFamily="18" charset="0"/>
              </a:rPr>
              <a:t>n</a:t>
            </a:r>
            <a:r>
              <a:rPr lang="en-IN" sz="1600" i="1" baseline="-25000" dirty="0" smtClean="0">
                <a:cs typeface="Times New Roman" pitchFamily="18" charset="0"/>
              </a:rPr>
              <a:t>    </a:t>
            </a:r>
            <a:r>
              <a:rPr lang="en-IN" sz="1600" i="1" dirty="0" smtClean="0">
                <a:cs typeface="Times New Roman" pitchFamily="18" charset="0"/>
              </a:rPr>
              <a:t>- 	</a:t>
            </a:r>
            <a:r>
              <a:rPr lang="en-IN" sz="1600" dirty="0" smtClean="0">
                <a:cs typeface="Times New Roman" pitchFamily="18" charset="0"/>
              </a:rPr>
              <a:t>Net radiation</a:t>
            </a:r>
          </a:p>
          <a:p>
            <a:pPr algn="just"/>
            <a:r>
              <a:rPr lang="en-IN" sz="1600" i="1" dirty="0" smtClean="0">
                <a:cs typeface="Times New Roman" pitchFamily="18" charset="0"/>
              </a:rPr>
              <a:t>G   </a:t>
            </a:r>
            <a:r>
              <a:rPr lang="en-IN" sz="1600" dirty="0" smtClean="0">
                <a:cs typeface="Times New Roman" pitchFamily="18" charset="0"/>
              </a:rPr>
              <a:t> - 	Soil heat flux</a:t>
            </a:r>
          </a:p>
          <a:p>
            <a:pPr algn="just"/>
            <a:r>
              <a:rPr lang="en-IN" sz="1600" dirty="0" smtClean="0">
                <a:cs typeface="Times New Roman" pitchFamily="18" charset="0"/>
              </a:rPr>
              <a:t> Δ   -	Gradient of saturated vapour 	pressure 	at a  certain air 	temperature</a:t>
            </a:r>
          </a:p>
          <a:p>
            <a:pPr algn="just"/>
            <a:r>
              <a:rPr lang="en-IN" sz="1600" dirty="0" smtClean="0">
                <a:cs typeface="Times New Roman" pitchFamily="18" charset="0"/>
              </a:rPr>
              <a:t> </a:t>
            </a:r>
            <a:r>
              <a:rPr lang="el-GR" sz="1600" dirty="0" smtClean="0">
                <a:cs typeface="Times New Roman" pitchFamily="18" charset="0"/>
              </a:rPr>
              <a:t>γ</a:t>
            </a:r>
            <a:r>
              <a:rPr lang="en-IN" sz="1600" dirty="0" smtClean="0">
                <a:cs typeface="Times New Roman" pitchFamily="18" charset="0"/>
              </a:rPr>
              <a:t>    -	</a:t>
            </a:r>
            <a:r>
              <a:rPr lang="en-IN" sz="1600" dirty="0" err="1" smtClean="0">
                <a:cs typeface="Times New Roman" pitchFamily="18" charset="0"/>
              </a:rPr>
              <a:t>Psychrometric</a:t>
            </a:r>
            <a:r>
              <a:rPr lang="en-IN" sz="1600" dirty="0" smtClean="0">
                <a:cs typeface="Times New Roman" pitchFamily="18" charset="0"/>
              </a:rPr>
              <a:t> constant  </a:t>
            </a:r>
            <a:endParaRPr lang="en-IN" sz="16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667000"/>
            <a:ext cx="5400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Modified Priestley Taylor algorithm</a:t>
            </a:r>
            <a:endParaRPr lang="en-I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AET Product </a:t>
            </a:r>
            <a:r>
              <a:rPr lang="en-US" sz="3200" b="1" dirty="0">
                <a:solidFill>
                  <a:srgbClr val="C00000"/>
                </a:solidFill>
              </a:rPr>
              <a:t>generation Methodology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497997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Modified form of Surface energy balance equation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Only two </a:t>
            </a:r>
            <a:r>
              <a:rPr lang="en-US" sz="2000" b="1" dirty="0">
                <a:solidFill>
                  <a:srgbClr val="0070C0"/>
                </a:solidFill>
              </a:rPr>
              <a:t>meteorological inputs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b="1" dirty="0" smtClean="0">
                <a:solidFill>
                  <a:srgbClr val="0070C0"/>
                </a:solidFill>
              </a:rPr>
              <a:t>Remaining inputs </a:t>
            </a:r>
            <a:r>
              <a:rPr lang="en-IN" sz="2000" b="1" dirty="0">
                <a:solidFill>
                  <a:srgbClr val="0070C0"/>
                </a:solidFill>
              </a:rPr>
              <a:t>from remote sensing satellite  </a:t>
            </a:r>
            <a:endParaRPr lang="en-IN" sz="2000" b="1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Computation time is </a:t>
            </a:r>
            <a:r>
              <a:rPr lang="en-US" sz="2000" b="1" dirty="0" smtClean="0">
                <a:solidFill>
                  <a:srgbClr val="0070C0"/>
                </a:solidFill>
              </a:rPr>
              <a:t>less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30323" y="3619500"/>
            <a:ext cx="1722677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258" y="152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</a:rPr>
              <a:t>Input data Sets for </a:t>
            </a:r>
            <a:r>
              <a:rPr lang="en-IN" sz="3200" b="1" dirty="0" smtClean="0">
                <a:solidFill>
                  <a:srgbClr val="C00000"/>
                </a:solidFill>
              </a:rPr>
              <a:t>Algorithm 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9224" y="954832"/>
            <a:ext cx="402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Satellite Platform : NPP </a:t>
            </a:r>
            <a:r>
              <a:rPr lang="en-IN" sz="2400" b="1" dirty="0" err="1">
                <a:solidFill>
                  <a:srgbClr val="C00000"/>
                </a:solidFill>
              </a:rPr>
              <a:t>Suomi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224" y="1354942"/>
            <a:ext cx="77075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Acquired and Processed data at NRSC Hyderabad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Obtained Parameters </a:t>
            </a:r>
            <a:r>
              <a:rPr lang="en-US" dirty="0"/>
              <a:t>: Land Surface Temperature (LST) , Normalized Difference Vegetation Index (NDVI), Albedo and Cloud </a:t>
            </a:r>
            <a:r>
              <a:rPr lang="en-US" dirty="0" smtClean="0"/>
              <a:t>mask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Spatial resolution </a:t>
            </a:r>
            <a:r>
              <a:rPr lang="en-US" dirty="0"/>
              <a:t>: 375 meter- 750 meter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Temporal </a:t>
            </a:r>
            <a:r>
              <a:rPr lang="en-US" b="1" dirty="0">
                <a:solidFill>
                  <a:srgbClr val="0070C0"/>
                </a:solidFill>
              </a:rPr>
              <a:t>Resolution </a:t>
            </a:r>
            <a:r>
              <a:rPr lang="en-US" dirty="0"/>
              <a:t>: Daily 2 passes to cover Indian </a:t>
            </a:r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0760" y="4169764"/>
            <a:ext cx="760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Data from MOSDAC server SAC Ahmadabad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Obtained Parameters </a:t>
            </a:r>
            <a:r>
              <a:rPr lang="en-US" dirty="0"/>
              <a:t>: Insolation (INS) , Out going longwave radiation (OLR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Spatial resolution </a:t>
            </a:r>
            <a:r>
              <a:rPr lang="en-US" dirty="0"/>
              <a:t>: 4Km-5.5 </a:t>
            </a:r>
            <a:r>
              <a:rPr lang="en-US" dirty="0" smtClean="0"/>
              <a:t>Km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Temporal Resolution </a:t>
            </a:r>
            <a:r>
              <a:rPr lang="en-US" dirty="0"/>
              <a:t>: half hourly interval </a:t>
            </a:r>
            <a:r>
              <a:rPr lang="en-US" dirty="0" smtClean="0"/>
              <a:t>(entire Indian region)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0760" y="3646992"/>
            <a:ext cx="3787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Satellite Platform : INSAT 3D</a:t>
            </a:r>
          </a:p>
        </p:txBody>
      </p:sp>
    </p:spTree>
    <p:extLst>
      <p:ext uri="{BB962C8B-B14F-4D97-AF65-F5344CB8AC3E}">
        <p14:creationId xmlns:p14="http://schemas.microsoft.com/office/powerpoint/2010/main" val="6730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302" y="852427"/>
            <a:ext cx="7225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Meteorological data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Data from IMD </a:t>
            </a:r>
            <a:r>
              <a:rPr lang="en-US" b="1" dirty="0" smtClean="0"/>
              <a:t>stations (NRSC server) </a:t>
            </a:r>
            <a:r>
              <a:rPr lang="en-US" b="1" dirty="0"/>
              <a:t>and Global (NOAA) </a:t>
            </a:r>
            <a:r>
              <a:rPr lang="en-US" b="1" dirty="0" smtClean="0"/>
              <a:t>datasets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Obtained Parameters </a:t>
            </a:r>
            <a:r>
              <a:rPr lang="en-US" dirty="0" smtClean="0"/>
              <a:t>: Air temperature, Dew point Temperature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Spatial resolution </a:t>
            </a:r>
            <a:r>
              <a:rPr lang="en-US" dirty="0"/>
              <a:t>: </a:t>
            </a:r>
            <a:r>
              <a:rPr lang="en-US" dirty="0" smtClean="0"/>
              <a:t>Point/Station data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Temporal Resolution </a:t>
            </a:r>
            <a:r>
              <a:rPr lang="en-US" dirty="0"/>
              <a:t>: H</a:t>
            </a:r>
            <a:r>
              <a:rPr lang="en-US" dirty="0" smtClean="0"/>
              <a:t>ourly interval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52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</a:rPr>
              <a:t>Input data Sets for Algorithm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90761" y="3257476"/>
            <a:ext cx="272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Fixed 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761" y="3903807"/>
            <a:ext cx="545529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0070C0"/>
                </a:solidFill>
              </a:rPr>
              <a:t>Elevation data </a:t>
            </a:r>
            <a:r>
              <a:rPr lang="en-IN" b="1" dirty="0" smtClean="0"/>
              <a:t>: </a:t>
            </a:r>
            <a:r>
              <a:rPr lang="en-IN" dirty="0" smtClean="0"/>
              <a:t>CARTO </a:t>
            </a:r>
            <a:r>
              <a:rPr lang="en-IN" dirty="0"/>
              <a:t>DEM 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0070C0"/>
                </a:solidFill>
              </a:rPr>
              <a:t>Region of interest</a:t>
            </a:r>
            <a:r>
              <a:rPr lang="en-IN" b="1" dirty="0" smtClean="0"/>
              <a:t> : </a:t>
            </a:r>
            <a:r>
              <a:rPr lang="en-IN" dirty="0" smtClean="0"/>
              <a:t>Indian region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92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467"/>
            <a:ext cx="6495032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5258" y="31612"/>
            <a:ext cx="7675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</a:rPr>
              <a:t>Process flow diagram for operational product generation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3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695</Words>
  <Application>Microsoft Office PowerPoint</Application>
  <PresentationFormat>On-screen Show (4:3)</PresentationFormat>
  <Paragraphs>101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shivendra tiwari</dc:creator>
  <cp:lastModifiedBy>shivendra tiwari</cp:lastModifiedBy>
  <cp:revision>101</cp:revision>
  <dcterms:created xsi:type="dcterms:W3CDTF">2006-08-16T00:00:00Z</dcterms:created>
  <dcterms:modified xsi:type="dcterms:W3CDTF">2020-04-23T12:29:13Z</dcterms:modified>
</cp:coreProperties>
</file>